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57" r:id="rId3"/>
    <p:sldId id="258" r:id="rId4"/>
    <p:sldId id="264" r:id="rId5"/>
    <p:sldId id="263" r:id="rId6"/>
    <p:sldId id="265" r:id="rId7"/>
    <p:sldId id="260" r:id="rId8"/>
    <p:sldId id="266" r:id="rId9"/>
    <p:sldId id="267" r:id="rId10"/>
    <p:sldId id="269" r:id="rId11"/>
    <p:sldId id="270" r:id="rId12"/>
    <p:sldId id="262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1" autoAdjust="0"/>
    <p:restoredTop sz="94249" autoAdjust="0"/>
  </p:normalViewPr>
  <p:slideViewPr>
    <p:cSldViewPr>
      <p:cViewPr varScale="1">
        <p:scale>
          <a:sx n="72" d="100"/>
          <a:sy n="72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49CE64-D736-4702-A9AF-0B9BB476782E}" type="slidenum">
              <a:rPr lang="ru-RU"/>
              <a:pPr/>
              <a:t>‹Nº›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4292600"/>
            <a:ext cx="5183187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5084763"/>
            <a:ext cx="5183187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9100" y="0"/>
            <a:ext cx="1835150" cy="602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8888" y="0"/>
            <a:ext cx="5357812" cy="602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8888" y="765175"/>
            <a:ext cx="3595687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6975" y="765175"/>
            <a:ext cx="3595688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0"/>
            <a:ext cx="6769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765175"/>
            <a:ext cx="73437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"/>
          <p:cNvSpPr txBox="1">
            <a:spLocks noGrp="1"/>
          </p:cNvSpPr>
          <p:nvPr>
            <p:ph type="ctrTitle"/>
          </p:nvPr>
        </p:nvSpPr>
        <p:spPr>
          <a:xfrm>
            <a:off x="2483768" y="3415951"/>
            <a:ext cx="3653400" cy="1887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s-ES" sz="60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Vedas</a:t>
            </a:r>
            <a:endParaRPr sz="60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1278004" y="5303251"/>
            <a:ext cx="6587992" cy="1008112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4000" dirty="0"/>
              <a:t>Profesor: Fanor Larraín</a:t>
            </a:r>
            <a:endParaRPr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C71C65-6734-4BF5-9A54-72DCA8785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7" t="13329" r="69653" b="69863"/>
          <a:stretch/>
        </p:blipFill>
        <p:spPr>
          <a:xfrm>
            <a:off x="251520" y="250400"/>
            <a:ext cx="3509384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0131" y="404664"/>
            <a:ext cx="7056438" cy="723900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PERÍODO VÉDICO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412775"/>
            <a:ext cx="7056438" cy="5328593"/>
          </a:xfrm>
        </p:spPr>
        <p:txBody>
          <a:bodyPr/>
          <a:lstStyle/>
          <a:p>
            <a:r>
              <a:rPr lang="es-MX" sz="2000" dirty="0">
                <a:solidFill>
                  <a:schemeClr val="tx2"/>
                </a:solidFill>
              </a:rPr>
              <a:t>Economía en la paz: ganaderos y agricultores. Poesía pastoril.</a:t>
            </a:r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</a:endParaRPr>
          </a:p>
          <a:p>
            <a:r>
              <a:rPr lang="es-MX" sz="2000" dirty="0">
                <a:solidFill>
                  <a:schemeClr val="tx2"/>
                </a:solidFill>
              </a:rPr>
              <a:t>Economía de guerra: el pillaje. La casta </a:t>
            </a:r>
            <a:r>
              <a:rPr lang="es-MX" sz="2000" dirty="0" err="1">
                <a:solidFill>
                  <a:schemeClr val="tx2"/>
                </a:solidFill>
              </a:rPr>
              <a:t>kchatriya</a:t>
            </a:r>
            <a:r>
              <a:rPr lang="es-MX" sz="2000" dirty="0">
                <a:solidFill>
                  <a:schemeClr val="tx2"/>
                </a:solidFill>
              </a:rPr>
              <a:t> es la dominante.</a:t>
            </a:r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</a:endParaRPr>
          </a:p>
          <a:p>
            <a:r>
              <a:rPr lang="es-MX" sz="2000" dirty="0">
                <a:solidFill>
                  <a:schemeClr val="tx2"/>
                </a:solidFill>
              </a:rPr>
              <a:t>Teocracia pide en incesantes ceremonias y ritos favores de los dioses.</a:t>
            </a:r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</a:endParaRPr>
          </a:p>
          <a:p>
            <a:r>
              <a:rPr lang="es-MX" sz="2000" dirty="0">
                <a:solidFill>
                  <a:schemeClr val="tx2"/>
                </a:solidFill>
              </a:rPr>
              <a:t>Sacerdotes pagados para invocarlos. Sin su mediación </a:t>
            </a:r>
            <a:r>
              <a:rPr lang="es-MX" sz="2000" b="1" dirty="0">
                <a:solidFill>
                  <a:schemeClr val="tx2"/>
                </a:solidFill>
              </a:rPr>
              <a:t>NO </a:t>
            </a:r>
            <a:r>
              <a:rPr lang="es-MX" sz="2000" dirty="0">
                <a:solidFill>
                  <a:schemeClr val="tx2"/>
                </a:solidFill>
              </a:rPr>
              <a:t>hay riqueza.</a:t>
            </a:r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5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0131" y="404664"/>
            <a:ext cx="7056438" cy="723900"/>
          </a:xfrm>
        </p:spPr>
        <p:txBody>
          <a:bodyPr/>
          <a:lstStyle/>
          <a:p>
            <a:pPr algn="ctr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412775"/>
            <a:ext cx="7380312" cy="5328593"/>
          </a:xfrm>
        </p:spPr>
        <p:txBody>
          <a:bodyPr/>
          <a:lstStyle/>
          <a:p>
            <a:pPr marL="0" indent="0">
              <a:buNone/>
            </a:pPr>
            <a:endParaRPr lang="es-MX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MX" sz="2000" dirty="0">
                <a:solidFill>
                  <a:schemeClr val="tx2"/>
                </a:solidFill>
              </a:rPr>
              <a:t> DIOS </a:t>
            </a:r>
            <a:r>
              <a:rPr lang="es-MX" sz="1800" dirty="0">
                <a:solidFill>
                  <a:schemeClr val="tx2"/>
                </a:solidFill>
              </a:rPr>
              <a:t>“Brahman     </a:t>
            </a:r>
            <a:r>
              <a:rPr lang="es-MX" sz="2000" dirty="0">
                <a:solidFill>
                  <a:schemeClr val="tx2"/>
                </a:solidFill>
              </a:rPr>
              <a:t>DIOSES	                    </a:t>
            </a:r>
            <a:r>
              <a:rPr lang="es-MX" sz="2000" b="1" i="1" dirty="0">
                <a:solidFill>
                  <a:srgbClr val="C00000"/>
                </a:solidFill>
              </a:rPr>
              <a:t>BRAHMINES</a:t>
            </a:r>
            <a:r>
              <a:rPr lang="es-MX" sz="2000" dirty="0">
                <a:solidFill>
                  <a:srgbClr val="C00000"/>
                </a:solidFill>
              </a:rPr>
              <a:t>	</a:t>
            </a:r>
          </a:p>
          <a:p>
            <a:pPr marL="0" indent="0">
              <a:buNone/>
            </a:pPr>
            <a:r>
              <a:rPr lang="es-MX" sz="1800" dirty="0">
                <a:solidFill>
                  <a:schemeClr val="tx2"/>
                </a:solidFill>
              </a:rPr>
              <a:t>Principio   </a:t>
            </a:r>
            <a:r>
              <a:rPr lang="es-MX" sz="2000" dirty="0">
                <a:solidFill>
                  <a:schemeClr val="tx2"/>
                </a:solidFill>
              </a:rPr>
              <a:t>	</a:t>
            </a:r>
            <a:r>
              <a:rPr lang="es-MX" sz="1800" dirty="0">
                <a:solidFill>
                  <a:schemeClr val="tx2"/>
                </a:solidFill>
              </a:rPr>
              <a:t>                                                     “sacrificio”</a:t>
            </a:r>
            <a:r>
              <a:rPr lang="es-MX" sz="2000" dirty="0">
                <a:solidFill>
                  <a:schemeClr val="tx2"/>
                </a:solidFill>
              </a:rPr>
              <a:t>	 </a:t>
            </a:r>
            <a:r>
              <a:rPr lang="es-MX" sz="1800" dirty="0">
                <a:solidFill>
                  <a:schemeClr val="tx2"/>
                </a:solidFill>
              </a:rPr>
              <a:t>Universal Supremo </a:t>
            </a:r>
            <a:r>
              <a:rPr lang="es-MX" sz="2000" dirty="0">
                <a:solidFill>
                  <a:schemeClr val="tx2"/>
                </a:solidFill>
              </a:rPr>
              <a:t>					</a:t>
            </a:r>
          </a:p>
          <a:p>
            <a:pPr marL="0" indent="0">
              <a:buNone/>
            </a:pPr>
            <a:r>
              <a:rPr lang="es-MX" sz="2000" dirty="0">
                <a:solidFill>
                  <a:schemeClr val="tx2"/>
                </a:solidFill>
              </a:rPr>
              <a:t>	</a:t>
            </a:r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MX" sz="2000" dirty="0">
                <a:solidFill>
                  <a:schemeClr val="tx2"/>
                </a:solidFill>
              </a:rPr>
              <a:t>	</a:t>
            </a:r>
            <a:r>
              <a:rPr lang="es-MX" sz="2000" b="1" i="1" dirty="0">
                <a:solidFill>
                  <a:srgbClr val="C00000"/>
                </a:solidFill>
              </a:rPr>
              <a:t>BRAHMINES </a:t>
            </a:r>
            <a:r>
              <a:rPr lang="es-MX" sz="2000" dirty="0">
                <a:solidFill>
                  <a:schemeClr val="tx2"/>
                </a:solidFill>
              </a:rPr>
              <a:t>+  (RISHIS+POETAS) </a:t>
            </a:r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MX" sz="2000" dirty="0">
                <a:solidFill>
                  <a:schemeClr val="tx2"/>
                </a:solidFill>
              </a:rPr>
              <a:t>		</a:t>
            </a:r>
            <a:r>
              <a:rPr lang="es-MX" sz="2000" b="1" i="1" dirty="0">
                <a:solidFill>
                  <a:srgbClr val="0070C0"/>
                </a:solidFill>
              </a:rPr>
              <a:t>KCHATRIYAS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91182DE2-793A-4B11-9530-3D5478873678}"/>
              </a:ext>
            </a:extLst>
          </p:cNvPr>
          <p:cNvSpPr/>
          <p:nvPr/>
        </p:nvSpPr>
        <p:spPr>
          <a:xfrm>
            <a:off x="5618350" y="1669724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077B6A40-1482-49DA-A219-C0B227FB6A66}"/>
              </a:ext>
            </a:extLst>
          </p:cNvPr>
          <p:cNvSpPr/>
          <p:nvPr/>
        </p:nvSpPr>
        <p:spPr>
          <a:xfrm rot="10800000">
            <a:off x="5618350" y="2029764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Globo: flecha hacia abajo 2">
            <a:extLst>
              <a:ext uri="{FF2B5EF4-FFF2-40B4-BE49-F238E27FC236}">
                <a16:creationId xmlns:a16="http://schemas.microsoft.com/office/drawing/2014/main" id="{571C8D8C-6C32-4664-91E9-42DD903569F4}"/>
              </a:ext>
            </a:extLst>
          </p:cNvPr>
          <p:cNvSpPr/>
          <p:nvPr/>
        </p:nvSpPr>
        <p:spPr>
          <a:xfrm>
            <a:off x="4047454" y="4347728"/>
            <a:ext cx="1406390" cy="53514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errar corchete 5">
            <a:extLst>
              <a:ext uri="{FF2B5EF4-FFF2-40B4-BE49-F238E27FC236}">
                <a16:creationId xmlns:a16="http://schemas.microsoft.com/office/drawing/2014/main" id="{95D10897-308B-408F-8EC6-9A8C1BC88DE2}"/>
              </a:ext>
            </a:extLst>
          </p:cNvPr>
          <p:cNvSpPr/>
          <p:nvPr/>
        </p:nvSpPr>
        <p:spPr>
          <a:xfrm>
            <a:off x="1907704" y="1268760"/>
            <a:ext cx="1872208" cy="259228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0104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CADD8-EBC7-4C1E-BADF-3BBE8A42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316566"/>
            <a:ext cx="6769100" cy="508000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FFFF00"/>
                </a:solidFill>
              </a:rPr>
              <a:t>PERIODO VÉDICO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170B80-E061-41CA-A61B-59C904999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39" y="1556792"/>
            <a:ext cx="8280722" cy="4824536"/>
          </a:xfrm>
        </p:spPr>
        <p:txBody>
          <a:bodyPr/>
          <a:lstStyle/>
          <a:p>
            <a:r>
              <a:rPr lang="es-MX" sz="2400" dirty="0"/>
              <a:t>LOS HIMNOS DESCRIBEN RASGOS MUNDANOS UNIVERSALES. AMBICIOSOS DE MAYOR RIQUEZA Y RECURSOS. PIDEN A LA NATURALEZA PARA ESTE MUNDO Y ESTA VIDA  SE GOBIERNAN  POR UN SENTIDO MATERIALISTA PRÁCTICO.LO METAFÍSICO ES MENOR.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/>
          </a:p>
          <a:p>
            <a:r>
              <a:rPr lang="es-MX" sz="2400" dirty="0"/>
              <a:t>AFICIONADOS A LAS CARRERAS CABALLOS, ARQUERÍA. JUEGOS DE AZAR (DADOS), BEBIDAS TÓXICAS (SURÁ)+ (SOMA). SEXUALMENTE LIBERALES.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324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0131" y="404664"/>
            <a:ext cx="7056438" cy="723900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bg2">
                    <a:lumMod val="90000"/>
                    <a:lumOff val="10000"/>
                  </a:schemeClr>
                </a:solidFill>
              </a:rPr>
              <a:t>33  DIOSES</a:t>
            </a:r>
            <a:endParaRPr lang="en-US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844824"/>
            <a:ext cx="7056438" cy="5328593"/>
          </a:xfrm>
        </p:spPr>
        <p:txBody>
          <a:bodyPr/>
          <a:lstStyle/>
          <a:p>
            <a:pPr lvl="3"/>
            <a:r>
              <a:rPr lang="es-MX" sz="2000" b="1" dirty="0">
                <a:solidFill>
                  <a:schemeClr val="tx2"/>
                </a:solidFill>
              </a:rPr>
              <a:t>11	DEL CIELO</a:t>
            </a:r>
          </a:p>
          <a:p>
            <a:pPr lvl="3"/>
            <a:endParaRPr lang="es-MX" sz="2000" b="1" dirty="0">
              <a:solidFill>
                <a:schemeClr val="tx2"/>
              </a:solidFill>
            </a:endParaRPr>
          </a:p>
          <a:p>
            <a:pPr lvl="3"/>
            <a:r>
              <a:rPr lang="es-MX" sz="2000" b="1" dirty="0">
                <a:solidFill>
                  <a:schemeClr val="tx2"/>
                </a:solidFill>
              </a:rPr>
              <a:t>11          DE LA TIERRA</a:t>
            </a:r>
          </a:p>
          <a:p>
            <a:pPr lvl="3"/>
            <a:endParaRPr lang="es-MX" sz="2000" b="1" dirty="0">
              <a:solidFill>
                <a:schemeClr val="tx2"/>
              </a:solidFill>
            </a:endParaRPr>
          </a:p>
          <a:p>
            <a:pPr lvl="3"/>
            <a:r>
              <a:rPr lang="es-MX" sz="2000" b="1" dirty="0">
                <a:solidFill>
                  <a:schemeClr val="tx2"/>
                </a:solidFill>
              </a:rPr>
              <a:t>11          DE LAS AGUAS</a:t>
            </a:r>
          </a:p>
          <a:p>
            <a:pPr marL="1371600" lvl="3" indent="0">
              <a:buNone/>
            </a:pPr>
            <a:r>
              <a:rPr lang="es-MX" sz="2000" b="1" dirty="0">
                <a:solidFill>
                  <a:schemeClr val="tx2"/>
                </a:solidFill>
              </a:rPr>
              <a:t>__________________________________</a:t>
            </a:r>
          </a:p>
          <a:p>
            <a:pPr lvl="3"/>
            <a:endParaRPr lang="es-MX" sz="2000" b="1" dirty="0">
              <a:solidFill>
                <a:schemeClr val="tx2"/>
              </a:solidFill>
            </a:endParaRPr>
          </a:p>
          <a:p>
            <a:pPr marL="1371600" lvl="3" indent="0">
              <a:buNone/>
            </a:pPr>
            <a:r>
              <a:rPr lang="es-MX" sz="2000" b="1" dirty="0">
                <a:solidFill>
                  <a:schemeClr val="tx2"/>
                </a:solidFill>
              </a:rPr>
              <a:t>SUBORDINADOS A UN DIOS SUPREMO</a:t>
            </a:r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0131" y="404664"/>
            <a:ext cx="7056438" cy="723900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33 DIOSES…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844824"/>
            <a:ext cx="7056438" cy="5328593"/>
          </a:xfrm>
        </p:spPr>
        <p:txBody>
          <a:bodyPr/>
          <a:lstStyle/>
          <a:p>
            <a:r>
              <a:rPr lang="es-MX" sz="2000" dirty="0">
                <a:solidFill>
                  <a:schemeClr val="tx2"/>
                </a:solidFill>
              </a:rPr>
              <a:t> </a:t>
            </a:r>
            <a:r>
              <a:rPr lang="es-MX" sz="3200" b="1" u="sng" dirty="0">
                <a:solidFill>
                  <a:schemeClr val="tx2"/>
                </a:solidFill>
              </a:rPr>
              <a:t>INDRA </a:t>
            </a:r>
            <a:r>
              <a:rPr lang="es-MX" sz="2000" dirty="0">
                <a:solidFill>
                  <a:schemeClr val="tx2"/>
                </a:solidFill>
              </a:rPr>
              <a:t>+</a:t>
            </a:r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</a:endParaRPr>
          </a:p>
          <a:p>
            <a:r>
              <a:rPr lang="es-MX" sz="2000" dirty="0">
                <a:solidFill>
                  <a:schemeClr val="tx2"/>
                </a:solidFill>
              </a:rPr>
              <a:t>AGNI+SAVITAR</a:t>
            </a:r>
          </a:p>
          <a:p>
            <a:r>
              <a:rPr lang="es-MX" sz="2000" dirty="0">
                <a:solidFill>
                  <a:schemeClr val="tx2"/>
                </a:solidFill>
              </a:rPr>
              <a:t> MARUTOS</a:t>
            </a:r>
          </a:p>
          <a:p>
            <a:r>
              <a:rPr lang="es-MX" sz="2000" dirty="0">
                <a:solidFill>
                  <a:schemeClr val="tx2"/>
                </a:solidFill>
              </a:rPr>
              <a:t>RITÁ</a:t>
            </a:r>
          </a:p>
          <a:p>
            <a:r>
              <a:rPr lang="es-MX" sz="2000" dirty="0">
                <a:solidFill>
                  <a:schemeClr val="tx2"/>
                </a:solidFill>
              </a:rPr>
              <a:t>ASVINES</a:t>
            </a:r>
          </a:p>
          <a:p>
            <a:r>
              <a:rPr lang="es-MX" sz="2000" dirty="0">
                <a:solidFill>
                  <a:schemeClr val="tx2"/>
                </a:solidFill>
              </a:rPr>
              <a:t>VAYU+ MITRA VARUNA</a:t>
            </a:r>
          </a:p>
          <a:p>
            <a:r>
              <a:rPr lang="es-MX" sz="2000" dirty="0">
                <a:solidFill>
                  <a:schemeClr val="tx2"/>
                </a:solidFill>
              </a:rPr>
              <a:t>RUDRA</a:t>
            </a:r>
          </a:p>
          <a:p>
            <a:r>
              <a:rPr lang="es-MX" sz="2000" dirty="0">
                <a:solidFill>
                  <a:schemeClr val="tx2"/>
                </a:solidFill>
              </a:rPr>
              <a:t>PUSÁN+VISHU</a:t>
            </a:r>
          </a:p>
          <a:p>
            <a:r>
              <a:rPr lang="es-MX" sz="2000" dirty="0">
                <a:solidFill>
                  <a:schemeClr val="tx2"/>
                </a:solidFill>
              </a:rPr>
              <a:t>SOMA</a:t>
            </a:r>
          </a:p>
          <a:p>
            <a:r>
              <a:rPr lang="es-MX" sz="2000" dirty="0"/>
              <a:t>ADITYAS+USAS+YAMA</a:t>
            </a:r>
            <a:endParaRPr lang="en-US" sz="2000" dirty="0"/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8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FE2FD-1A94-49AA-8FC2-027136D2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57175"/>
            <a:ext cx="6769100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000" dirty="0"/>
              <a:t>INDRA</a:t>
            </a:r>
            <a:endParaRPr lang="es-CL" sz="3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946AF4-4CF2-4A4A-8E68-49D9766D0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888" y="765175"/>
            <a:ext cx="3595687" cy="5257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600"/>
              <a:t>Dios del trueno y la lluvia. Fuerte y viril. </a:t>
            </a:r>
          </a:p>
          <a:p>
            <a:pPr marL="0" indent="0">
              <a:lnSpc>
                <a:spcPct val="90000"/>
              </a:lnSpc>
              <a:buNone/>
            </a:pPr>
            <a:endParaRPr lang="es-MX" sz="2600"/>
          </a:p>
          <a:p>
            <a:pPr>
              <a:lnSpc>
                <a:spcPct val="90000"/>
              </a:lnSpc>
            </a:pPr>
            <a:r>
              <a:rPr lang="es-MX" sz="2600"/>
              <a:t>Mató a </a:t>
            </a:r>
            <a:r>
              <a:rPr lang="es-MX" sz="2600" err="1"/>
              <a:t>Viritri</a:t>
            </a:r>
            <a:r>
              <a:rPr lang="es-MX" sz="2600"/>
              <a:t> a la serpiente de la sequía con un rayo y permitió el flujo de las aguas. Dador de ganado y portador de riqueza.</a:t>
            </a:r>
          </a:p>
          <a:p>
            <a:pPr marL="0" indent="0">
              <a:lnSpc>
                <a:spcPct val="90000"/>
              </a:lnSpc>
              <a:buNone/>
            </a:pPr>
            <a:endParaRPr lang="es-MX" sz="2600"/>
          </a:p>
          <a:p>
            <a:pPr>
              <a:lnSpc>
                <a:spcPct val="90000"/>
              </a:lnSpc>
            </a:pPr>
            <a:r>
              <a:rPr lang="es-MX" sz="2600"/>
              <a:t>Monta en su elefante </a:t>
            </a:r>
            <a:r>
              <a:rPr lang="es-MX" sz="2600" err="1"/>
              <a:t>Airavata</a:t>
            </a:r>
            <a:endParaRPr lang="en-US" sz="2600"/>
          </a:p>
          <a:p>
            <a:pPr marL="0" indent="0">
              <a:lnSpc>
                <a:spcPct val="90000"/>
              </a:lnSpc>
              <a:buNone/>
            </a:pPr>
            <a:endParaRPr lang="es-CL" sz="2600"/>
          </a:p>
        </p:txBody>
      </p:sp>
      <p:pic>
        <p:nvPicPr>
          <p:cNvPr id="1026" name="Picture 2" descr="Indra | Tomb Raider Wiki | Fandom">
            <a:extLst>
              <a:ext uri="{FF2B5EF4-FFF2-40B4-BE49-F238E27FC236}">
                <a16:creationId xmlns:a16="http://schemas.microsoft.com/office/drawing/2014/main" id="{E971D61B-A1E7-450C-997C-C942B9EA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6975" y="1146770"/>
            <a:ext cx="3595688" cy="449461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3802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262" y="2716068"/>
            <a:ext cx="5850844" cy="3822539"/>
          </a:xfrm>
        </p:spPr>
        <p:txBody>
          <a:bodyPr/>
          <a:lstStyle/>
          <a:p>
            <a:r>
              <a:rPr lang="es-MX" sz="2000" dirty="0"/>
              <a:t>+YAMA</a:t>
            </a:r>
            <a:endParaRPr lang="en-US" sz="2000" dirty="0"/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Ashtanga Yoga Bilbao: Aditya Hrdayam - El Corazón del Dios-Sol.">
            <a:extLst>
              <a:ext uri="{FF2B5EF4-FFF2-40B4-BE49-F238E27FC236}">
                <a16:creationId xmlns:a16="http://schemas.microsoft.com/office/drawing/2014/main" id="{F97F9FFB-FC91-4D77-815E-40E0A9D23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78" y="2348879"/>
            <a:ext cx="5074330" cy="33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0131" y="404664"/>
            <a:ext cx="7056438" cy="723900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SURYA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A6D7F3-9F52-489F-B7E3-ADAF49B0604A}"/>
              </a:ext>
            </a:extLst>
          </p:cNvPr>
          <p:cNvSpPr txBox="1"/>
          <p:nvPr/>
        </p:nvSpPr>
        <p:spPr>
          <a:xfrm>
            <a:off x="3017363" y="1397923"/>
            <a:ext cx="6321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 </a:t>
            </a:r>
            <a:r>
              <a:rPr lang="es-MX" b="1" dirty="0">
                <a:solidFill>
                  <a:schemeClr val="bg2"/>
                </a:solidFill>
              </a:rPr>
              <a:t>Dios del sol, vigila el mundo durante el día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74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JEMOS QUE CORRA EL AIRE: V A Y U : DEIDAD HINDU DEL AIRE Y LOS VIENTOS">
            <a:extLst>
              <a:ext uri="{FF2B5EF4-FFF2-40B4-BE49-F238E27FC236}">
                <a16:creationId xmlns:a16="http://schemas.microsoft.com/office/drawing/2014/main" id="{E16F4397-7BF3-46DA-B746-651AC0157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600200"/>
            <a:ext cx="3595687" cy="465461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46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424861" y="2204864"/>
            <a:ext cx="3595688" cy="52578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s-MX" dirty="0"/>
              <a:t>Dios de los vientos  de carácter voluble. Viaja sentado en un antílope y a veces en un león</a:t>
            </a:r>
            <a:endParaRPr lang="en-US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260648"/>
            <a:ext cx="6769100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000" dirty="0"/>
              <a:t>VAYU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983464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0131" y="404664"/>
            <a:ext cx="7056438" cy="723900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SOMA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6805" y="1340768"/>
            <a:ext cx="7056438" cy="5328593"/>
          </a:xfrm>
        </p:spPr>
        <p:txBody>
          <a:bodyPr/>
          <a:lstStyle/>
          <a:p>
            <a:r>
              <a:rPr lang="es-ES" sz="2000" b="1" dirty="0">
                <a:solidFill>
                  <a:schemeClr val="tx2"/>
                </a:solidFill>
              </a:rPr>
              <a:t>Elixir de la inmortalidad que bebían los dioses. Los brahmines al tomarlo se conectaban con ellos. Licor sagrado divinizado.</a:t>
            </a:r>
          </a:p>
          <a:p>
            <a:endParaRPr lang="es-ES" sz="2000" b="1" dirty="0">
              <a:solidFill>
                <a:schemeClr val="tx2"/>
              </a:solidFill>
            </a:endParaRPr>
          </a:p>
          <a:p>
            <a:r>
              <a:rPr lang="es-ES" sz="2000" b="1" dirty="0">
                <a:solidFill>
                  <a:schemeClr val="tx2"/>
                </a:solidFill>
              </a:rPr>
              <a:t>Sustancia psicoactiva producto de efedra, opio, cannabis.</a:t>
            </a:r>
          </a:p>
          <a:p>
            <a:endParaRPr lang="es-ES" sz="2000" b="1" dirty="0">
              <a:solidFill>
                <a:schemeClr val="tx2"/>
              </a:solidFill>
            </a:endParaRPr>
          </a:p>
          <a:p>
            <a:r>
              <a:rPr lang="es-ES" sz="2000" b="1" dirty="0">
                <a:solidFill>
                  <a:schemeClr val="tx2"/>
                </a:solidFill>
              </a:rPr>
              <a:t>Evoluciona de intoxicante a dios de la Luna. Viaja   en una carroza tirada por caballos blancos.</a:t>
            </a:r>
            <a:endParaRPr lang="es-MX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42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09055-4ABB-40E3-969E-2CD68877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745" y="1772816"/>
            <a:ext cx="6769100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000" dirty="0"/>
              <a:t>AGNI</a:t>
            </a:r>
            <a:endParaRPr lang="es-CL" sz="3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6B42F5-7555-480D-94BB-16FD101F1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3608" y="2708920"/>
            <a:ext cx="3595687" cy="5257800"/>
          </a:xfrm>
        </p:spPr>
        <p:txBody>
          <a:bodyPr wrap="square" anchor="t">
            <a:normAutofit/>
          </a:bodyPr>
          <a:lstStyle/>
          <a:p>
            <a:r>
              <a:rPr lang="es-ES" dirty="0"/>
              <a:t>Dios del fuego </a:t>
            </a:r>
            <a:endParaRPr lang="es-CL" dirty="0"/>
          </a:p>
        </p:txBody>
      </p:sp>
      <p:pic>
        <p:nvPicPr>
          <p:cNvPr id="4098" name="Picture 2" descr="Agni, todo lo que no sabías sobre este dios">
            <a:extLst>
              <a:ext uri="{FF2B5EF4-FFF2-40B4-BE49-F238E27FC236}">
                <a16:creationId xmlns:a16="http://schemas.microsoft.com/office/drawing/2014/main" id="{92F4B7D1-C891-4D78-A50D-1BF411E8B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703"/>
          <a:stretch/>
        </p:blipFill>
        <p:spPr bwMode="auto">
          <a:xfrm>
            <a:off x="5029657" y="980728"/>
            <a:ext cx="3595688" cy="52578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8724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908720"/>
            <a:ext cx="6696075" cy="649287"/>
          </a:xfrm>
        </p:spPr>
        <p:txBody>
          <a:bodyPr/>
          <a:lstStyle/>
          <a:p>
            <a:r>
              <a:rPr lang="es-MX" dirty="0"/>
              <a:t> </a:t>
            </a:r>
            <a:r>
              <a:rPr lang="es-MX" dirty="0">
                <a:solidFill>
                  <a:srgbClr val="FFFF00"/>
                </a:solidFill>
              </a:rPr>
              <a:t>La Fidelidad de la Tradición Oral</a:t>
            </a:r>
            <a:endParaRPr lang="uk-UA" b="1" dirty="0">
              <a:solidFill>
                <a:srgbClr val="FFFF00"/>
              </a:solidFill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9"/>
            <a:ext cx="8280920" cy="4536504"/>
          </a:xfrm>
        </p:spPr>
        <p:txBody>
          <a:bodyPr/>
          <a:lstStyle/>
          <a:p>
            <a:pPr marL="914400" lvl="2" indent="0" algn="ctr">
              <a:buNone/>
            </a:pPr>
            <a:r>
              <a:rPr lang="es-MX" sz="2800" dirty="0"/>
              <a:t>RIG		</a:t>
            </a:r>
          </a:p>
          <a:p>
            <a:pPr marL="914400" lvl="2" indent="0">
              <a:buNone/>
            </a:pPr>
            <a:endParaRPr lang="es-MX" sz="2800" dirty="0"/>
          </a:p>
          <a:p>
            <a:pPr marL="914400" lvl="2" indent="0">
              <a:buNone/>
            </a:pPr>
            <a:r>
              <a:rPr lang="es-MX" sz="2800" dirty="0"/>
              <a:t>SAMA        secciones de los Vedas</a:t>
            </a:r>
          </a:p>
          <a:p>
            <a:pPr marL="914400" lvl="2" indent="0">
              <a:buNone/>
            </a:pPr>
            <a:endParaRPr lang="es-MX" sz="2800" dirty="0"/>
          </a:p>
          <a:p>
            <a:pPr marL="914400" lvl="2" indent="0">
              <a:buNone/>
            </a:pPr>
            <a:r>
              <a:rPr lang="es-MX" sz="2800" dirty="0"/>
              <a:t>ATHARVA			SAMITAS</a:t>
            </a:r>
          </a:p>
          <a:p>
            <a:pPr marL="914400" lvl="2" indent="0">
              <a:buNone/>
            </a:pPr>
            <a:endParaRPr lang="es-MX" sz="2800" dirty="0"/>
          </a:p>
          <a:p>
            <a:pPr marL="914400" lvl="2" indent="0">
              <a:buNone/>
            </a:pPr>
            <a:r>
              <a:rPr lang="es-MX" sz="2800" dirty="0"/>
              <a:t>YAJUR 			BRAHMANAS</a:t>
            </a:r>
          </a:p>
          <a:p>
            <a:pPr marL="914400" lvl="2" indent="0">
              <a:buNone/>
            </a:pPr>
            <a:r>
              <a:rPr lang="es-MX" sz="2800" dirty="0"/>
              <a:t>	</a:t>
            </a:r>
          </a:p>
          <a:p>
            <a:pPr marL="914400" lvl="2" indent="0">
              <a:buNone/>
            </a:pPr>
            <a:r>
              <a:rPr lang="es-MX" sz="2800" dirty="0"/>
              <a:t>              UPANISHADS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uk-UA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616868"/>
            <a:ext cx="7056438" cy="72390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Varuna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Dios de los mares y </a:t>
            </a:r>
            <a:r>
              <a:rPr lang="en-US" sz="2400" dirty="0" err="1">
                <a:solidFill>
                  <a:schemeClr val="tx2"/>
                </a:solidFill>
              </a:rPr>
              <a:t>océanos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6547" y="4108441"/>
            <a:ext cx="4820980" cy="2773419"/>
          </a:xfrm>
        </p:spPr>
        <p:txBody>
          <a:bodyPr/>
          <a:lstStyle/>
          <a:p>
            <a:pPr marL="0" indent="0">
              <a:buNone/>
            </a:pPr>
            <a:endParaRPr lang="es-MX" sz="2000" dirty="0">
              <a:solidFill>
                <a:schemeClr val="tx2"/>
              </a:solidFill>
            </a:endParaRPr>
          </a:p>
        </p:txBody>
      </p:sp>
      <p:pic>
        <p:nvPicPr>
          <p:cNvPr id="5122" name="Picture 2" descr="Quieres saber quien es el dios Váruna? Descúbrelo aquí">
            <a:extLst>
              <a:ext uri="{FF2B5EF4-FFF2-40B4-BE49-F238E27FC236}">
                <a16:creationId xmlns:a16="http://schemas.microsoft.com/office/drawing/2014/main" id="{BE0741AA-A867-4B75-A5E8-58906637F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03576"/>
            <a:ext cx="3762424" cy="468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21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E80CE-7F49-4DF7-94F9-DE84C739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206" y="620688"/>
            <a:ext cx="6769100" cy="508000"/>
          </a:xfrm>
        </p:spPr>
        <p:txBody>
          <a:bodyPr/>
          <a:lstStyle/>
          <a:p>
            <a:r>
              <a:rPr lang="es-MX" dirty="0"/>
              <a:t>	BRAHMA Y LA CREACIÓN</a:t>
            </a:r>
            <a:endParaRPr lang="es-CL" dirty="0"/>
          </a:p>
        </p:txBody>
      </p:sp>
      <p:pic>
        <p:nvPicPr>
          <p:cNvPr id="6146" name="Picture 2" descr="Brahma, el creador de todos los dioses Hindús · Dioses Hinduistas |  Misterio World">
            <a:extLst>
              <a:ext uri="{FF2B5EF4-FFF2-40B4-BE49-F238E27FC236}">
                <a16:creationId xmlns:a16="http://schemas.microsoft.com/office/drawing/2014/main" id="{78A2AC30-F7F0-44E5-AE3B-6476A98FB5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16" y="1240318"/>
            <a:ext cx="6914590" cy="499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97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0131" y="404664"/>
            <a:ext cx="7056438" cy="723900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Conclusión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340768"/>
            <a:ext cx="7056438" cy="5328593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AR" sz="1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 propósito de los </a:t>
            </a:r>
            <a:r>
              <a:rPr lang="es-AR" sz="1800" b="1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rishis</a:t>
            </a:r>
            <a:r>
              <a:rPr lang="es-AR" sz="1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y los </a:t>
            </a:r>
            <a:r>
              <a:rPr lang="es-AR" sz="1800" b="1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devas</a:t>
            </a:r>
            <a:r>
              <a:rPr lang="es-AR" sz="1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 dioses, es el de llevar sistemáticamente a cada ser humano a niveles más y más altos de perfección y de conciencia.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C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AR" sz="1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Esta tarea no puede lograrse sólo por el esfuerzo humano. Los dioses son grandes colaboradores, en realidad hacen la mayor parte del trabajo.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s-C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AR" sz="18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Hay poderes cósmicos adversos en la naturaleza que obstruyen el camino del ser humano hacia la perfección. Estas son las fuerzas de la oscuridad y la falsedad.</a:t>
            </a:r>
            <a:endParaRPr lang="es-C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54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0131" y="404664"/>
            <a:ext cx="7056438" cy="723900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Conclusión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108042"/>
            <a:ext cx="7200800" cy="5749958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AR" sz="1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Cada mantra en el </a:t>
            </a:r>
            <a:r>
              <a:rPr lang="es-AR" sz="1600" b="1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Rig</a:t>
            </a:r>
            <a:r>
              <a:rPr lang="es-AR" sz="1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Veda es una plegaria o una adoración dirigida a un poder divino o </a:t>
            </a:r>
            <a:r>
              <a:rPr lang="es-AR" sz="1600" b="1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devata</a:t>
            </a:r>
            <a:r>
              <a:rPr lang="es-AR" sz="1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como Agni.  O un llamado a un poder divino, para que se manifieste en el </a:t>
            </a:r>
            <a:r>
              <a:rPr lang="es-AR" sz="1600" b="1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rishi</a:t>
            </a:r>
            <a:r>
              <a:rPr lang="es-AR" sz="1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También peticiones para que el poder cósmico realice alguna acción específica. 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es-C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AR" sz="1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Muchos mantras celebran las acciones de los </a:t>
            </a:r>
            <a:r>
              <a:rPr lang="es-AR" sz="1600" b="1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devatas</a:t>
            </a:r>
            <a:r>
              <a:rPr lang="es-AR" sz="1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incluyendo los regalos de los poderes de luz y poder.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C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1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AR" sz="1600" b="1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umerosas</a:t>
            </a:r>
            <a:r>
              <a:rPr lang="es-AR" sz="1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referencias a las batallas simbólicas entre las fuerzas de la luz, lideradas por Indra y Agni contra las fuerzas de la oscuridad. La victoria de los Dioses es celebrada por los </a:t>
            </a:r>
            <a:r>
              <a:rPr lang="es-AR" sz="1600" b="1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rishis</a:t>
            </a:r>
            <a:r>
              <a:rPr lang="es-AR" sz="16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con himnos a las deidades.</a:t>
            </a:r>
            <a:endParaRPr lang="es-C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54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EA14E-7E6C-4AC1-AC5A-922ADADA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698" y="548680"/>
            <a:ext cx="6769100" cy="508000"/>
          </a:xfrm>
        </p:spPr>
        <p:txBody>
          <a:bodyPr/>
          <a:lstStyle/>
          <a:p>
            <a:r>
              <a:rPr lang="es-MX" dirty="0"/>
              <a:t>	HIMNO de la CREACIÓN. </a:t>
            </a:r>
            <a:r>
              <a:rPr lang="en-US" altLang="en-US" b="1" dirty="0"/>
              <a:t>Rig Veda X, 129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E11E59-C25D-42B4-96FA-B1B7D07A9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88840"/>
            <a:ext cx="7343775" cy="525780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Entonces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el no ser no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existía</a:t>
            </a:r>
            <a:r>
              <a:rPr lang="en-US" altLang="en-US" sz="2000" b="1" dirty="0"/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ni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tampoco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existía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el ser.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No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existía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el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espacio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etéreo</a:t>
            </a:r>
            <a:r>
              <a:rPr lang="en-US" altLang="en-US" sz="2000" b="1" dirty="0"/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ni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más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allá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, la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bóveda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celeste.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¿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Había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algo que se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agitase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?¿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Dónde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¿Bajo la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protección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quién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¿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Existía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el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agua,ese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profundo,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insondable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abismo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No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existía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la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muerte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,</a:t>
            </a:r>
            <a:r>
              <a:rPr kumimoji="0" lang="en-US" altLang="en-US" sz="2000" b="1" i="0" u="none" strike="noStrike" cap="none" normalizeH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ni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existía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lo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inmortal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ni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signo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distintivo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de la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la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noche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y el día.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Sólo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el Uno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respiraba,sin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aire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, por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su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propia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fuerza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Aparte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él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no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existía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cosa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</a:rPr>
              <a:t>alguna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</a:rPr>
              <a:t>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5986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8552A-5C6C-4D5D-B3BB-8300932A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476672"/>
            <a:ext cx="6769100" cy="508000"/>
          </a:xfrm>
        </p:spPr>
        <p:txBody>
          <a:bodyPr/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HIMNO de la CREACIÓN.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Rig Veda X, 129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E08531-10DD-42EE-997F-B7BC9C04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81" y="1556792"/>
            <a:ext cx="8393907" cy="4824536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comienzo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sólo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existía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tiniebla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envuelta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tiniebla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era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indiferenciada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Principio de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devenir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rodeado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por el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vacío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el Uno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surgió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por el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propio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ardor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interno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comienzo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brotó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deseo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fue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el primer semen de la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mente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Buscando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sus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corazones,gracias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sabiduría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sabios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encontraron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vínculo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al ser con el no ser.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Transversalmente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extendieron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cordel</a:t>
            </a: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Existía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abajo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?¿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Existía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arriba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Existían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fecundadores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existían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energías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Debajo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estaba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potencia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arriba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estaba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el 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impulso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sabe la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verdad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? ¿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decirnos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nació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creación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Los dioses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nacieron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gracias a la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creación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universo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saber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HIMNO de la CREACIÓN.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Rig Veda X, 129 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surgió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Aquel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cielo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supremo es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guardián</a:t>
            </a: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sólo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aquél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sabe de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surgió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creación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sea que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hizo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quizás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no, o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tal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lo sabe.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27732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s-MX" b="1" dirty="0">
                <a:solidFill>
                  <a:schemeClr val="bg2"/>
                </a:solidFill>
              </a:rPr>
              <a:t>RIG </a:t>
            </a:r>
            <a:r>
              <a:rPr lang="es-MX" b="1" dirty="0" err="1">
                <a:solidFill>
                  <a:schemeClr val="bg2"/>
                </a:solidFill>
              </a:rPr>
              <a:t>RIG</a:t>
            </a:r>
            <a:r>
              <a:rPr lang="es-MX" b="1" dirty="0">
                <a:solidFill>
                  <a:schemeClr val="bg2"/>
                </a:solidFill>
              </a:rPr>
              <a:t>   VEDA </a:t>
            </a:r>
            <a:r>
              <a:rPr lang="es-MX" b="1" dirty="0" err="1">
                <a:solidFill>
                  <a:schemeClr val="bg2"/>
                </a:solidFill>
              </a:rPr>
              <a:t>VEDA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052513"/>
            <a:ext cx="7056438" cy="5473700"/>
          </a:xfrm>
        </p:spPr>
        <p:txBody>
          <a:bodyPr/>
          <a:lstStyle/>
          <a:p>
            <a:r>
              <a:rPr lang="es-MX" sz="1700" dirty="0">
                <a:solidFill>
                  <a:schemeClr val="tx1"/>
                </a:solidFill>
              </a:rPr>
              <a:t> </a:t>
            </a:r>
            <a:r>
              <a:rPr lang="es-MX" sz="1700" dirty="0">
                <a:solidFill>
                  <a:schemeClr val="bg2"/>
                </a:solidFill>
              </a:rPr>
              <a:t>El texto religioso más antiguo del mundo 4000 AC.</a:t>
            </a:r>
          </a:p>
          <a:p>
            <a:pPr marL="0" indent="0">
              <a:buNone/>
            </a:pPr>
            <a:endParaRPr lang="es-MX" sz="1700" dirty="0">
              <a:solidFill>
                <a:schemeClr val="bg2"/>
              </a:solidFill>
            </a:endParaRPr>
          </a:p>
          <a:p>
            <a:r>
              <a:rPr lang="es-MX" sz="1700" dirty="0">
                <a:solidFill>
                  <a:schemeClr val="bg2"/>
                </a:solidFill>
              </a:rPr>
              <a:t>Veda en sánscrito significa SABER.</a:t>
            </a:r>
          </a:p>
          <a:p>
            <a:pPr marL="0" indent="0">
              <a:buNone/>
            </a:pPr>
            <a:endParaRPr lang="es-MX" sz="1700" dirty="0">
              <a:solidFill>
                <a:schemeClr val="bg2"/>
              </a:solidFill>
            </a:endParaRPr>
          </a:p>
          <a:p>
            <a:r>
              <a:rPr lang="es-MX" sz="1700" dirty="0">
                <a:solidFill>
                  <a:schemeClr val="bg2"/>
                </a:solidFill>
              </a:rPr>
              <a:t>Colección de himnos para ser usados en los cultos a los dioses.</a:t>
            </a:r>
          </a:p>
          <a:p>
            <a:pPr marL="0" indent="0">
              <a:buNone/>
            </a:pPr>
            <a:endParaRPr lang="es-MX" sz="1700" dirty="0">
              <a:solidFill>
                <a:schemeClr val="bg2"/>
              </a:solidFill>
            </a:endParaRPr>
          </a:p>
          <a:p>
            <a:r>
              <a:rPr lang="es-MX" sz="1700" dirty="0">
                <a:solidFill>
                  <a:schemeClr val="bg2"/>
                </a:solidFill>
              </a:rPr>
              <a:t>Obra maestra. Poesía sujeta ha estrictas normas métricas y llena de imágenes, descripción de emociones y metáforas lúdicas. Avanzado conocimiento empírico de la naturaleza. RITÁ =Ley y Orden Universal,</a:t>
            </a:r>
          </a:p>
          <a:p>
            <a:pPr marL="0" indent="0">
              <a:buNone/>
            </a:pPr>
            <a:r>
              <a:rPr lang="es-MX" sz="1700" dirty="0">
                <a:solidFill>
                  <a:schemeClr val="bg2"/>
                </a:solidFill>
              </a:rPr>
              <a:t> </a:t>
            </a:r>
          </a:p>
          <a:p>
            <a:r>
              <a:rPr lang="es-MX" sz="1700" dirty="0">
                <a:solidFill>
                  <a:schemeClr val="bg2"/>
                </a:solidFill>
              </a:rPr>
              <a:t>A LO DIVINO Y A LO HUMANO. Rol de los poetas. Lo cotidiano.</a:t>
            </a:r>
          </a:p>
          <a:p>
            <a:endParaRPr lang="es-MX" sz="1700" dirty="0">
              <a:solidFill>
                <a:schemeClr val="bg2"/>
              </a:solidFill>
            </a:endParaRPr>
          </a:p>
          <a:p>
            <a:r>
              <a:rPr lang="es-MX" sz="1700" dirty="0">
                <a:solidFill>
                  <a:schemeClr val="bg2"/>
                </a:solidFill>
              </a:rPr>
              <a:t>El centro  del culto es el SACRIFICIO. Ritos  complejos practicado por la casta de los brahmines sabios (</a:t>
            </a:r>
            <a:r>
              <a:rPr lang="es-MX" sz="1700" dirty="0" err="1">
                <a:solidFill>
                  <a:schemeClr val="bg2"/>
                </a:solidFill>
              </a:rPr>
              <a:t>rishis</a:t>
            </a:r>
            <a:r>
              <a:rPr lang="es-MX" sz="1700" dirty="0">
                <a:solidFill>
                  <a:schemeClr val="bg2"/>
                </a:solidFill>
              </a:rPr>
              <a:t>).Ellos fueron los que “escucharon” (</a:t>
            </a:r>
            <a:r>
              <a:rPr lang="es-MX" sz="1700" dirty="0" err="1">
                <a:solidFill>
                  <a:schemeClr val="bg2"/>
                </a:solidFill>
              </a:rPr>
              <a:t>sruti</a:t>
            </a:r>
            <a:r>
              <a:rPr lang="es-MX" sz="1700" dirty="0">
                <a:solidFill>
                  <a:schemeClr val="bg2"/>
                </a:solidFill>
              </a:rPr>
              <a:t>) en su interior la Verdad Eterna revelados directamente por el dios Brahma y lo trasmitieron sin cambios como un “eco” sobrenatural.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487246"/>
            <a:ext cx="7056438" cy="723900"/>
          </a:xfrm>
        </p:spPr>
        <p:txBody>
          <a:bodyPr/>
          <a:lstStyle/>
          <a:p>
            <a:r>
              <a:rPr lang="es-MX" dirty="0">
                <a:solidFill>
                  <a:schemeClr val="bg2">
                    <a:lumMod val="75000"/>
                    <a:lumOff val="25000"/>
                  </a:schemeClr>
                </a:solidFill>
              </a:rPr>
              <a:t>FAMILIAS DE POETAS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860861"/>
            <a:ext cx="7200925" cy="6116587"/>
          </a:xfrm>
        </p:spPr>
        <p:txBody>
          <a:bodyPr/>
          <a:lstStyle/>
          <a:p>
            <a:pPr marL="0" indent="0">
              <a:buNone/>
            </a:pPr>
            <a:r>
              <a:rPr lang="es-MX" sz="200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A43D45-3295-4E78-8B40-C25DFB689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176" y="1509479"/>
            <a:ext cx="7056438" cy="471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8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AD894-DD90-47C2-B6D0-04579A48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331440"/>
            <a:ext cx="6737114" cy="725240"/>
          </a:xfrm>
        </p:spPr>
        <p:txBody>
          <a:bodyPr/>
          <a:lstStyle/>
          <a:p>
            <a:r>
              <a:rPr lang="es-MX" dirty="0">
                <a:solidFill>
                  <a:srgbClr val="FFFF00"/>
                </a:solidFill>
              </a:rPr>
              <a:t>RIG VEDA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7B8DC-E731-443E-8649-CE5E7B30C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00200"/>
            <a:ext cx="8064895" cy="5257800"/>
          </a:xfrm>
        </p:spPr>
        <p:txBody>
          <a:bodyPr/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10 libros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Mandalas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(“ciclos”)ESCRITA POR FAMILIAS DE POETAS.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SÁNSCRITO VÉDICO. Sistema fonético y morfológico INDOEUROPEO.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1028 HIMNOS escritos en sánscrito. Alabanza a los dioses y para ejercicios rituales. Versos octosílabos, polivalencias semánticas y analogías. Léxico rico, lírico  y especulativo. Acento védico es musical.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Rig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Veda está organizada en 10 libros MANDALAS diferentes en antigüedad y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longitud.Cada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mandala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 posee </a:t>
            </a:r>
            <a:r>
              <a:rPr lang="es-E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sūktas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compuestos de versos individuales llamados ”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rikch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” (plural </a:t>
            </a:r>
            <a:r>
              <a:rPr lang="es-E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rikchas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), de donde viene el nombre </a:t>
            </a:r>
            <a:r>
              <a:rPr lang="es-E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Rigveda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767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s-MX" dirty="0"/>
              <a:t>RIG VEDA OBRA LITERARIA. </a:t>
            </a:r>
            <a:r>
              <a:rPr lang="es-MX" dirty="0">
                <a:solidFill>
                  <a:schemeClr val="bg2"/>
                </a:solidFill>
              </a:rPr>
              <a:t>SÁNSCRITO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7562" y="1700808"/>
            <a:ext cx="7056438" cy="5473700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>
                <a:solidFill>
                  <a:schemeClr val="bg2"/>
                </a:solidFill>
              </a:rPr>
              <a:t>El sánscrito ha sido la forma de comunicación tradicional del hinduismo. La unidad métrica del </a:t>
            </a:r>
            <a:r>
              <a:rPr lang="es-ES" sz="2000" dirty="0" err="1">
                <a:solidFill>
                  <a:schemeClr val="bg2"/>
                </a:solidFill>
              </a:rPr>
              <a:t>Rig</a:t>
            </a:r>
            <a:r>
              <a:rPr lang="es-ES" sz="2000" dirty="0">
                <a:solidFill>
                  <a:schemeClr val="bg2"/>
                </a:solidFill>
              </a:rPr>
              <a:t> Veda es el verso (“</a:t>
            </a:r>
            <a:r>
              <a:rPr lang="es-ES" sz="2000" dirty="0" err="1">
                <a:solidFill>
                  <a:schemeClr val="bg2"/>
                </a:solidFill>
              </a:rPr>
              <a:t>páda</a:t>
            </a:r>
            <a:r>
              <a:rPr lang="es-ES" sz="2000" dirty="0">
                <a:solidFill>
                  <a:schemeClr val="bg2"/>
                </a:solidFill>
              </a:rPr>
              <a:t>”). Estrofas de 4 versos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bg2"/>
                </a:solidFill>
              </a:rPr>
              <a:t>Preservado por tradición oral . Los manuscritos son sólo s XI.</a:t>
            </a:r>
          </a:p>
          <a:p>
            <a:pPr marL="0" indent="0">
              <a:buNone/>
            </a:pPr>
            <a:r>
              <a:rPr lang="es-ES" sz="2000" dirty="0" err="1">
                <a:solidFill>
                  <a:schemeClr val="bg2"/>
                </a:solidFill>
              </a:rPr>
              <a:t>Devavani</a:t>
            </a:r>
            <a:r>
              <a:rPr lang="es-ES" sz="2000" dirty="0">
                <a:solidFill>
                  <a:schemeClr val="bg2"/>
                </a:solidFill>
              </a:rPr>
              <a:t> (Lengua de los dioses). El dios Brahma se lo dio a los </a:t>
            </a:r>
            <a:r>
              <a:rPr lang="es-ES" sz="2000" dirty="0" err="1">
                <a:solidFill>
                  <a:schemeClr val="bg2"/>
                </a:solidFill>
              </a:rPr>
              <a:t>Rishis</a:t>
            </a:r>
            <a:r>
              <a:rPr lang="es-ES" sz="2000" dirty="0">
                <a:solidFill>
                  <a:schemeClr val="bg2"/>
                </a:solidFill>
              </a:rPr>
              <a:t> (los sabios)  quienes después se lo comunicaron a sus discípulos.</a:t>
            </a:r>
          </a:p>
          <a:p>
            <a:pPr marL="0" indent="0">
              <a:buNone/>
            </a:pPr>
            <a:endParaRPr lang="es-E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s-ES" sz="2000" dirty="0">
                <a:solidFill>
                  <a:schemeClr val="bg2"/>
                </a:solidFill>
              </a:rPr>
              <a:t>SÁNSCRITO: 52 letras =16 vocales + 36 consonantes.  </a:t>
            </a:r>
          </a:p>
          <a:p>
            <a:pPr marL="0" indent="0">
              <a:buNone/>
            </a:pPr>
            <a:endParaRPr lang="es-E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s-ES" sz="2000" b="1" dirty="0">
                <a:solidFill>
                  <a:srgbClr val="FF0000"/>
                </a:solidFill>
              </a:rPr>
              <a:t>Estas 52 letras nunca se han alterado y se cree que han seguido constantes desde el principio, por lo que es el lenguaje más perfecto en la formación y pronunciación de palabras</a:t>
            </a:r>
            <a:r>
              <a:rPr lang="es-ES" sz="2000" b="1" cap="all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0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1F7C4-DC85-4771-BF10-22D0BF73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548680"/>
            <a:ext cx="6985124" cy="864096"/>
          </a:xfrm>
        </p:spPr>
        <p:txBody>
          <a:bodyPr/>
          <a:lstStyle/>
          <a:p>
            <a:r>
              <a:rPr lang="es-MX" sz="2400" dirty="0">
                <a:solidFill>
                  <a:srgbClr val="FFFF00"/>
                </a:solidFill>
              </a:rPr>
              <a:t>VEDANGA: 6 DISCIPLINAS PARA EL ESTUDIO DE LOS VEDAS</a:t>
            </a:r>
            <a:endParaRPr lang="es-CL" sz="24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0E784A-415B-4C1E-B0C8-0C29CD8F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196752"/>
            <a:ext cx="8712968" cy="4896544"/>
          </a:xfrm>
        </p:spPr>
        <p:txBody>
          <a:bodyPr/>
          <a:lstStyle/>
          <a:p>
            <a:endParaRPr lang="es-MX" sz="2400" dirty="0"/>
          </a:p>
          <a:p>
            <a:r>
              <a:rPr lang="es-MX" sz="2000" dirty="0"/>
              <a:t>SIKSHA. Fonética y pronunciación del sánscrito: acentos y combinaciones eufónicas para recitar los Himnos.</a:t>
            </a:r>
          </a:p>
          <a:p>
            <a:endParaRPr lang="en-US" sz="2000" dirty="0"/>
          </a:p>
          <a:p>
            <a:r>
              <a:rPr lang="es-MX" sz="2000" dirty="0"/>
              <a:t>CHANDAS. Prosodia y la métrica poética de sílabas por verso en el sánscrito.</a:t>
            </a:r>
          </a:p>
          <a:p>
            <a:endParaRPr lang="es-MX" sz="2000" dirty="0"/>
          </a:p>
          <a:p>
            <a:r>
              <a:rPr lang="es-MX" sz="2000" dirty="0"/>
              <a:t>VIYAKARANA. La gramática. El análisis lingüístico, significado y contexto para expresar ideas correctamente.</a:t>
            </a:r>
          </a:p>
          <a:p>
            <a:pPr marL="0" indent="0">
              <a:buNone/>
            </a:pPr>
            <a:endParaRPr lang="es-MX" sz="2000" dirty="0"/>
          </a:p>
          <a:p>
            <a:r>
              <a:rPr lang="en-US" sz="2000" dirty="0"/>
              <a:t>NIRUKTA. La </a:t>
            </a:r>
            <a:r>
              <a:rPr lang="en-US" sz="2000" dirty="0" err="1"/>
              <a:t>etimología</a:t>
            </a:r>
            <a:r>
              <a:rPr lang="en-US" sz="2000" dirty="0"/>
              <a:t> y la </a:t>
            </a:r>
            <a:r>
              <a:rPr lang="en-US" sz="2000" dirty="0" err="1"/>
              <a:t>explicación</a:t>
            </a:r>
            <a:r>
              <a:rPr lang="en-US" sz="2000" dirty="0"/>
              <a:t> del </a:t>
            </a:r>
            <a:r>
              <a:rPr lang="en-US" sz="2000" dirty="0" err="1"/>
              <a:t>significado</a:t>
            </a:r>
            <a:r>
              <a:rPr lang="en-US" sz="2000" dirty="0"/>
              <a:t> de las palabras.</a:t>
            </a:r>
          </a:p>
          <a:p>
            <a:endParaRPr lang="en-US" sz="2000" dirty="0"/>
          </a:p>
          <a:p>
            <a:r>
              <a:rPr lang="es-MX" sz="2000" dirty="0"/>
              <a:t>KALPA. Manual de rituales. Ritos de pasaje.</a:t>
            </a:r>
          </a:p>
          <a:p>
            <a:pPr marL="0" indent="0">
              <a:buNone/>
            </a:pPr>
            <a:endParaRPr lang="es-MX" sz="2000" dirty="0"/>
          </a:p>
          <a:p>
            <a:r>
              <a:rPr lang="es-MX" sz="2000" dirty="0"/>
              <a:t>YOTISHA. Astronomía y Astrología.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879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s-MX" b="1" dirty="0"/>
              <a:t>RIG  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OBRA LITERARIA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7562" y="1124744"/>
            <a:ext cx="6732910" cy="5401692"/>
          </a:xfrm>
        </p:spPr>
        <p:txBody>
          <a:bodyPr/>
          <a:lstStyle/>
          <a:p>
            <a:r>
              <a:rPr lang="es-MX" sz="2600" dirty="0">
                <a:solidFill>
                  <a:schemeClr val="tx1"/>
                </a:solidFill>
              </a:rPr>
              <a:t>Los Vedas están por encima del conocimiento humano, y existen por sí mismos. Su autoría se mantiene en silencio, de lo que se deduce que su fuente no es humana sino divina.</a:t>
            </a: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r>
              <a:rPr lang="es-MX" sz="2600" dirty="0">
                <a:solidFill>
                  <a:schemeClr val="tx1"/>
                </a:solidFill>
              </a:rPr>
              <a:t>La autoridad se basa en una cierta fe razonada o subordinación de la razón a la intuición. La experiencia humana no puede aprehender la realidad verdadera. Por lo que la intuición se considera un conocimiento supra intelectual e inmediato.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0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0131" y="404664"/>
            <a:ext cx="7056438" cy="723900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¿MONOTEISMO O POLITESIMO VÉDICO?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412775"/>
            <a:ext cx="7056438" cy="5328593"/>
          </a:xfrm>
        </p:spPr>
        <p:txBody>
          <a:bodyPr/>
          <a:lstStyle/>
          <a:p>
            <a:r>
              <a:rPr lang="es-MX" sz="1800" dirty="0">
                <a:solidFill>
                  <a:schemeClr val="tx1"/>
                </a:solidFill>
              </a:rPr>
              <a:t>LOS DISTINTOS DIOSES ARIOS SIMBOLIZAN LAS DISTINTAS MANIFESTACIONES Y FUERZAS DE LA NATURALEZA. </a:t>
            </a: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r>
              <a:rPr lang="es-MX" sz="1800" dirty="0">
                <a:solidFill>
                  <a:schemeClr val="tx1"/>
                </a:solidFill>
              </a:rPr>
              <a:t>EL SOL, EL VIENTO, LAS TORMENTAS,  SON PERSONIFICADAS EN DISTINTOS DIOSES PERO NO DE UNA FORMA ANTROPOMÓRFICA.</a:t>
            </a: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r>
              <a:rPr lang="es-MX" sz="1800" dirty="0">
                <a:solidFill>
                  <a:schemeClr val="tx1"/>
                </a:solidFill>
              </a:rPr>
              <a:t>NO HAY POLITEISMO LITERALMENTE SINO UN MONOTEISMO AL QUE DIFERENTES MANIFESTACIONES  DE UNA MISMA DIVINIDAD QUE TIENE VARIOS NOMBRES.</a:t>
            </a:r>
          </a:p>
          <a:p>
            <a:pPr marL="0" indent="0">
              <a:buNone/>
            </a:pPr>
            <a:endParaRPr lang="es-MX" sz="1800" dirty="0">
              <a:solidFill>
                <a:schemeClr val="tx1"/>
              </a:solidFill>
            </a:endParaRPr>
          </a:p>
          <a:p>
            <a:r>
              <a:rPr lang="es-MX" sz="1800" dirty="0">
                <a:solidFill>
                  <a:schemeClr val="tx1"/>
                </a:solidFill>
              </a:rPr>
              <a:t>EL HOMBRE RIG VÉDICO ESTÁ APEGADO A LA NATURALEZA Y SE GOBIERNA POR UN SENTIDO MATERIALISTA Y PRÁCTICO. PIDE RIQUEZA A LAS FUERZAS DE LA NATURALEZA.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5148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</TotalTime>
  <Words>1519</Words>
  <Application>Microsoft Office PowerPoint</Application>
  <PresentationFormat>Presentación en pantalla (4:3)</PresentationFormat>
  <Paragraphs>176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template</vt:lpstr>
      <vt:lpstr>Vedas</vt:lpstr>
      <vt:lpstr> La Fidelidad de la Tradición Oral</vt:lpstr>
      <vt:lpstr>RIG RIG   VEDA VEDA</vt:lpstr>
      <vt:lpstr>FAMILIAS DE POETAS</vt:lpstr>
      <vt:lpstr>RIG VEDA</vt:lpstr>
      <vt:lpstr>RIG VEDA OBRA LITERARIA. SÁNSCRITO</vt:lpstr>
      <vt:lpstr>VEDANGA: 6 DISCIPLINAS PARA EL ESTUDIO DE LOS VEDAS</vt:lpstr>
      <vt:lpstr>RIG   OBRA LITERARIA </vt:lpstr>
      <vt:lpstr>¿MONOTEISMO O POLITESIMO VÉDICO?</vt:lpstr>
      <vt:lpstr>PERÍODO VÉDICO</vt:lpstr>
      <vt:lpstr>Presentación de PowerPoint</vt:lpstr>
      <vt:lpstr>PERIODO VÉDICO</vt:lpstr>
      <vt:lpstr>33  DIOSES</vt:lpstr>
      <vt:lpstr>33 DIOSES…</vt:lpstr>
      <vt:lpstr>INDRA</vt:lpstr>
      <vt:lpstr>SURYA</vt:lpstr>
      <vt:lpstr>VAYU</vt:lpstr>
      <vt:lpstr>SOMA</vt:lpstr>
      <vt:lpstr>AGNI</vt:lpstr>
      <vt:lpstr>Varuna   Dios de los mares y océanos </vt:lpstr>
      <vt:lpstr> BRAHMA Y LA CREACIÓN</vt:lpstr>
      <vt:lpstr>Conclusión</vt:lpstr>
      <vt:lpstr>Conclusión</vt:lpstr>
      <vt:lpstr> HIMNO de la CREACIÓN. Rig Veda X, 129 </vt:lpstr>
      <vt:lpstr>HIMNO de la CREACIÓN. Rig Veda X, 129 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Waleska Moyano</cp:lastModifiedBy>
  <cp:revision>87</cp:revision>
  <dcterms:created xsi:type="dcterms:W3CDTF">2006-06-13T13:03:30Z</dcterms:created>
  <dcterms:modified xsi:type="dcterms:W3CDTF">2021-04-23T00:13:13Z</dcterms:modified>
</cp:coreProperties>
</file>